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8" r:id="rId3"/>
    <p:sldId id="260" r:id="rId4"/>
    <p:sldId id="258" r:id="rId5"/>
    <p:sldId id="262" r:id="rId6"/>
    <p:sldId id="279" r:id="rId7"/>
    <p:sldId id="263" r:id="rId8"/>
    <p:sldId id="272" r:id="rId9"/>
    <p:sldId id="273" r:id="rId10"/>
    <p:sldId id="264" r:id="rId11"/>
    <p:sldId id="274" r:id="rId12"/>
    <p:sldId id="265" r:id="rId13"/>
    <p:sldId id="266" r:id="rId14"/>
    <p:sldId id="267" r:id="rId15"/>
    <p:sldId id="280" r:id="rId16"/>
    <p:sldId id="269" r:id="rId17"/>
    <p:sldId id="275" r:id="rId18"/>
    <p:sldId id="270" r:id="rId19"/>
    <p:sldId id="285" r:id="rId20"/>
    <p:sldId id="286" r:id="rId21"/>
    <p:sldId id="287" r:id="rId22"/>
    <p:sldId id="288" r:id="rId23"/>
    <p:sldId id="276" r:id="rId24"/>
    <p:sldId id="271" r:id="rId25"/>
    <p:sldId id="281" r:id="rId26"/>
    <p:sldId id="282" r:id="rId27"/>
    <p:sldId id="283" r:id="rId28"/>
    <p:sldId id="284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172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5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08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676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2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12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391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310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27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76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759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73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98420-C155-064A-B880-C8C45E37B683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90326-5B4E-2240-83B9-2D6B824DF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007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Improving </a:t>
            </a:r>
            <a:r>
              <a:rPr lang="en-US" dirty="0" err="1" smtClean="0"/>
              <a:t>subgrid</a:t>
            </a:r>
            <a:r>
              <a:rPr lang="en-US" dirty="0" smtClean="0"/>
              <a:t>-scale clouds and precipitation in large-scale models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Benjamin R. Hillman</a:t>
            </a:r>
          </a:p>
          <a:p>
            <a:r>
              <a:rPr lang="en-US" dirty="0" smtClean="0"/>
              <a:t>General Exam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767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est_subgrid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915" r="-40915"/>
          <a:stretch>
            <a:fillRect/>
          </a:stretch>
        </p:blipFill>
        <p:spPr>
          <a:xfrm>
            <a:off x="-1776857" y="184382"/>
            <a:ext cx="12797797" cy="7038296"/>
          </a:xfrm>
        </p:spPr>
      </p:pic>
    </p:spTree>
    <p:extLst>
      <p:ext uri="{BB962C8B-B14F-4D97-AF65-F5344CB8AC3E}">
        <p14:creationId xmlns:p14="http://schemas.microsoft.com/office/powerpoint/2010/main" val="3674798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MRO </a:t>
            </a:r>
            <a:r>
              <a:rPr lang="en-US" dirty="0" err="1" smtClean="0"/>
              <a:t>precip</a:t>
            </a:r>
            <a:r>
              <a:rPr lang="en-US" dirty="0" smtClean="0"/>
              <a:t>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MRO-AVG: precipitation in cells with EITHER cloud in current cell OR </a:t>
            </a:r>
            <a:r>
              <a:rPr lang="en-US" dirty="0" err="1" smtClean="0"/>
              <a:t>precip</a:t>
            </a:r>
            <a:r>
              <a:rPr lang="en-US" dirty="0" smtClean="0"/>
              <a:t> in cell above</a:t>
            </a:r>
          </a:p>
          <a:p>
            <a:r>
              <a:rPr lang="en-US" dirty="0" smtClean="0"/>
              <a:t>MRO-AVG-PCLD: precipitation ONLY in cloudy cells</a:t>
            </a:r>
          </a:p>
          <a:p>
            <a:r>
              <a:rPr lang="en-US" dirty="0" smtClean="0"/>
              <a:t>MRO-AVG-PADJ: precipitation occurrence adjusted to conform to precipitation fraction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636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893" y="184382"/>
            <a:ext cx="7038296" cy="7038296"/>
          </a:xfrm>
        </p:spPr>
      </p:pic>
    </p:spTree>
    <p:extLst>
      <p:ext uri="{BB962C8B-B14F-4D97-AF65-F5344CB8AC3E}">
        <p14:creationId xmlns:p14="http://schemas.microsoft.com/office/powerpoint/2010/main" val="3034129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radar_alt40-dbz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78" r="-2078"/>
          <a:stretch>
            <a:fillRect/>
          </a:stretch>
        </p:blipFill>
        <p:spPr>
          <a:xfrm>
            <a:off x="457200" y="368300"/>
            <a:ext cx="8229600" cy="6188075"/>
          </a:xfrm>
        </p:spPr>
      </p:pic>
    </p:spTree>
    <p:extLst>
      <p:ext uri="{BB962C8B-B14F-4D97-AF65-F5344CB8AC3E}">
        <p14:creationId xmlns:p14="http://schemas.microsoft.com/office/powerpoint/2010/main" val="1901308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isccp-misr_cth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752" r="-19752"/>
          <a:stretch>
            <a:fillRect/>
          </a:stretch>
        </p:blipFill>
        <p:spPr>
          <a:xfrm>
            <a:off x="457200" y="492125"/>
            <a:ext cx="8229600" cy="5899150"/>
          </a:xfrm>
        </p:spPr>
      </p:pic>
    </p:spTree>
    <p:extLst>
      <p:ext uri="{BB962C8B-B14F-4D97-AF65-F5344CB8AC3E}">
        <p14:creationId xmlns:p14="http://schemas.microsoft.com/office/powerpoint/2010/main" val="2347368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Preliminary 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Simulated radar reflectivity sensitive to both variability and overlap, but especially sensitive to treatment of precipitation</a:t>
            </a:r>
          </a:p>
          <a:p>
            <a:r>
              <a:rPr lang="en-US" dirty="0" smtClean="0"/>
              <a:t>Simulated MISR and ISCCP cloud top height sensitive to variability and overlap, but significance of results requires more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029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Proposed work: MISR and ISCCP simulator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How good are the simulators (and observations)?</a:t>
            </a:r>
          </a:p>
          <a:p>
            <a:r>
              <a:rPr lang="en-US" dirty="0" smtClean="0"/>
              <a:t>Mace et al. 2010: evaluate ISCCP simulator using profiles derived from data at ARM (ground based MMCR)</a:t>
            </a:r>
          </a:p>
          <a:p>
            <a:r>
              <a:rPr lang="en-US" dirty="0" smtClean="0"/>
              <a:t>Mace and Wren 2013: profiles from </a:t>
            </a:r>
            <a:r>
              <a:rPr lang="en-US" dirty="0" err="1" smtClean="0"/>
              <a:t>CloudSat</a:t>
            </a:r>
            <a:r>
              <a:rPr lang="en-US" dirty="0" smtClean="0"/>
              <a:t>/CALIPSO as input to ISCCP simulator</a:t>
            </a:r>
          </a:p>
          <a:p>
            <a:r>
              <a:rPr lang="en-US" dirty="0" smtClean="0"/>
              <a:t>This study: profiles from </a:t>
            </a:r>
            <a:r>
              <a:rPr lang="en-US" dirty="0" err="1" smtClean="0"/>
              <a:t>CloudSat</a:t>
            </a:r>
            <a:r>
              <a:rPr lang="en-US" dirty="0" smtClean="0"/>
              <a:t>/CALIPSO as input to ISCCP and MISR simulators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460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Mace and Wren 2013 profiles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CloudSat</a:t>
            </a:r>
            <a:r>
              <a:rPr lang="en-US" dirty="0" smtClean="0"/>
              <a:t> CPR mask + CALIPSO cloud fraction to determine hydrometeor occurrence</a:t>
            </a:r>
          </a:p>
          <a:p>
            <a:r>
              <a:rPr lang="en-US" dirty="0" smtClean="0"/>
              <a:t>Thermodynamics from ECMWF-AUX</a:t>
            </a:r>
          </a:p>
          <a:p>
            <a:r>
              <a:rPr lang="en-US" dirty="0" smtClean="0"/>
              <a:t>Optical depths from </a:t>
            </a:r>
            <a:r>
              <a:rPr lang="en-US" dirty="0" err="1" smtClean="0"/>
              <a:t>CloudSat</a:t>
            </a:r>
            <a:r>
              <a:rPr lang="en-US" dirty="0" smtClean="0"/>
              <a:t> 2B-TAU (where available)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614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Proposed work: Improving </a:t>
            </a:r>
            <a:r>
              <a:rPr lang="en-US" dirty="0" err="1" smtClean="0"/>
              <a:t>subgrid</a:t>
            </a:r>
            <a:r>
              <a:rPr lang="en-US" dirty="0" smtClean="0"/>
              <a:t> clouds and precipitation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Räisänen</a:t>
            </a:r>
            <a:r>
              <a:rPr lang="en-US" dirty="0" smtClean="0"/>
              <a:t> et al. 2004 introduce simple </a:t>
            </a:r>
            <a:r>
              <a:rPr lang="en-US" dirty="0" err="1" smtClean="0"/>
              <a:t>subcolumn</a:t>
            </a:r>
            <a:r>
              <a:rPr lang="en-US" dirty="0" smtClean="0"/>
              <a:t> generator with generalized overlap and variable condensate</a:t>
            </a:r>
          </a:p>
          <a:p>
            <a:r>
              <a:rPr lang="en-US" dirty="0" smtClean="0"/>
              <a:t>Treats occurrence overlap as combination of max and rand (Hogan and Illingworth 2000)</a:t>
            </a:r>
          </a:p>
          <a:p>
            <a:r>
              <a:rPr lang="en-US" dirty="0" smtClean="0"/>
              <a:t>Samples condensate amount from assumed PDF, organized by rank correlations between layers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1452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Generalized overlap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Exponential decay from maximum to random with separation between layers</a:t>
            </a:r>
          </a:p>
          <a:p>
            <a:r>
              <a:rPr lang="en-US" dirty="0" smtClean="0"/>
              <a:t>Specified by </a:t>
            </a:r>
            <a:r>
              <a:rPr lang="en-US" dirty="0" err="1" smtClean="0"/>
              <a:t>decorrelation</a:t>
            </a:r>
            <a:r>
              <a:rPr lang="en-US" dirty="0" smtClean="0"/>
              <a:t> (e-folding) length scale</a:t>
            </a:r>
          </a:p>
          <a:p>
            <a:r>
              <a:rPr lang="en-US" dirty="0" smtClean="0"/>
              <a:t>Assume similar exponential dependence for rank correlation</a:t>
            </a:r>
          </a:p>
          <a:p>
            <a:r>
              <a:rPr lang="en-US" dirty="0" smtClean="0"/>
              <a:t>Just need to specify </a:t>
            </a:r>
            <a:r>
              <a:rPr lang="en-US" dirty="0" err="1" smtClean="0"/>
              <a:t>decorrelation</a:t>
            </a:r>
            <a:r>
              <a:rPr lang="en-US" dirty="0" smtClean="0"/>
              <a:t> lengths to implement algorithm…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229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Radiative</a:t>
            </a:r>
            <a:r>
              <a:rPr lang="en-US" dirty="0" smtClean="0"/>
              <a:t> transfer is sensitive to cloud structure and variability at small scales, but GCMs have traditionally failed to account for unresolved clouds in a reasonable manner</a:t>
            </a:r>
          </a:p>
          <a:p>
            <a:r>
              <a:rPr lang="en-US" dirty="0" smtClean="0"/>
              <a:t>Primary goal: improve the treatment of unresolved clouds and precipitation</a:t>
            </a:r>
          </a:p>
        </p:txBody>
      </p:sp>
    </p:spTree>
    <p:extLst>
      <p:ext uri="{BB962C8B-B14F-4D97-AF65-F5344CB8AC3E}">
        <p14:creationId xmlns:p14="http://schemas.microsoft.com/office/powerpoint/2010/main" val="13348041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</a:t>
            </a:r>
            <a:r>
              <a:rPr lang="en-US" dirty="0" err="1" smtClean="0"/>
              <a:t>decorrelation</a:t>
            </a:r>
            <a:r>
              <a:rPr lang="en-US" dirty="0" smtClean="0"/>
              <a:t> lengths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Need to include </a:t>
            </a:r>
            <a:r>
              <a:rPr lang="en-US" dirty="0" err="1" smtClean="0"/>
              <a:t>decorrelation</a:t>
            </a:r>
            <a:r>
              <a:rPr lang="en-US" dirty="0" smtClean="0"/>
              <a:t> lengths for both clouds and precipitation, and consider overlap between clouds and </a:t>
            </a:r>
            <a:r>
              <a:rPr lang="en-US" dirty="0" err="1" smtClean="0"/>
              <a:t>precip</a:t>
            </a:r>
            <a:endParaRPr lang="en-US" dirty="0" smtClean="0"/>
          </a:p>
          <a:p>
            <a:r>
              <a:rPr lang="en-US" dirty="0" smtClean="0"/>
              <a:t>Satellite (radar) observations problematic</a:t>
            </a:r>
          </a:p>
          <a:p>
            <a:r>
              <a:rPr lang="en-US" dirty="0" smtClean="0"/>
              <a:t>Use MMF to derive (approximate) </a:t>
            </a:r>
            <a:r>
              <a:rPr lang="en-US" dirty="0" err="1" smtClean="0"/>
              <a:t>decorrelation</a:t>
            </a:r>
            <a:r>
              <a:rPr lang="en-US" dirty="0" smtClean="0"/>
              <a:t> lengths for both occurrence overlap and rank correlation of condensate</a:t>
            </a:r>
          </a:p>
          <a:p>
            <a:r>
              <a:rPr lang="en-US" dirty="0" smtClean="0"/>
              <a:t>Simple </a:t>
            </a:r>
            <a:r>
              <a:rPr lang="en-US" dirty="0" err="1"/>
              <a:t>l</a:t>
            </a:r>
            <a:r>
              <a:rPr lang="en-US" dirty="0" err="1" smtClean="0"/>
              <a:t>at</a:t>
            </a:r>
            <a:r>
              <a:rPr lang="en-US" dirty="0" smtClean="0"/>
              <a:t>/</a:t>
            </a:r>
            <a:r>
              <a:rPr lang="en-US" dirty="0" err="1" smtClean="0"/>
              <a:t>lon</a:t>
            </a:r>
            <a:r>
              <a:rPr lang="en-US" dirty="0" smtClean="0"/>
              <a:t> and seasonal dependence (e.g., </a:t>
            </a:r>
            <a:r>
              <a:rPr lang="en-US" dirty="0" err="1" smtClean="0"/>
              <a:t>Oreopoulos</a:t>
            </a:r>
            <a:r>
              <a:rPr lang="en-US" dirty="0" smtClean="0"/>
              <a:t> et al. 2012)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32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Determining PDF of condensate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Again use MMF to determine both cloud and precipitation</a:t>
            </a:r>
          </a:p>
          <a:p>
            <a:r>
              <a:rPr lang="en-US" dirty="0" err="1" smtClean="0"/>
              <a:t>Oreopoulos</a:t>
            </a:r>
            <a:r>
              <a:rPr lang="en-US" dirty="0" smtClean="0"/>
              <a:t> et al. 2012 use beta distributions or suggest other skewed distribution</a:t>
            </a:r>
          </a:p>
          <a:p>
            <a:r>
              <a:rPr lang="en-US" dirty="0" smtClean="0"/>
              <a:t>CLUBB being implemented into CAM5; possible to prescribe variability to </a:t>
            </a:r>
            <a:r>
              <a:rPr lang="en-US" dirty="0" err="1" smtClean="0"/>
              <a:t>subcolumns</a:t>
            </a:r>
            <a:r>
              <a:rPr lang="en-US" dirty="0" smtClean="0"/>
              <a:t> using this, but this is left for future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483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and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Replace SCOPS and PREC_SCOPS with new </a:t>
            </a:r>
            <a:r>
              <a:rPr lang="en-US" dirty="0" err="1" smtClean="0"/>
              <a:t>subcolumn</a:t>
            </a:r>
            <a:r>
              <a:rPr lang="en-US" dirty="0" smtClean="0"/>
              <a:t> scheme</a:t>
            </a:r>
          </a:p>
          <a:p>
            <a:r>
              <a:rPr lang="en-US" dirty="0" smtClean="0"/>
              <a:t>Evaluate sensitivity using MMF</a:t>
            </a:r>
          </a:p>
          <a:p>
            <a:r>
              <a:rPr lang="en-US" dirty="0" smtClean="0"/>
              <a:t>Calculate using full CRM fields and fields generated with different parts of the </a:t>
            </a:r>
            <a:r>
              <a:rPr lang="en-US" dirty="0" err="1" smtClean="0"/>
              <a:t>subcolumn</a:t>
            </a:r>
            <a:r>
              <a:rPr lang="en-US" dirty="0" smtClean="0"/>
              <a:t> generator scheme</a:t>
            </a:r>
          </a:p>
          <a:p>
            <a:r>
              <a:rPr lang="en-US" dirty="0" smtClean="0"/>
              <a:t>Can the improved generator reproduce the results from the full CRM fields?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8280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Evaluate sensitivity of COSP diagnostics to overlap and variability (Fall 2014)</a:t>
            </a:r>
          </a:p>
          <a:p>
            <a:r>
              <a:rPr lang="en-US" dirty="0" smtClean="0"/>
              <a:t>Evaluate ISCCP/MISR diagnostics (Fall 2014)</a:t>
            </a:r>
          </a:p>
          <a:p>
            <a:r>
              <a:rPr lang="en-US" dirty="0" smtClean="0"/>
              <a:t>Characterize cloud and precipitation overlap statistics and variability (Winter - Spring 2015)</a:t>
            </a:r>
          </a:p>
          <a:p>
            <a:r>
              <a:rPr lang="en-US" dirty="0" smtClean="0"/>
              <a:t>Implement </a:t>
            </a:r>
            <a:r>
              <a:rPr lang="en-US" dirty="0" err="1" smtClean="0"/>
              <a:t>subcolumn</a:t>
            </a:r>
            <a:r>
              <a:rPr lang="en-US" dirty="0" smtClean="0"/>
              <a:t> scheme and evaluate sensitivity of COSP diagnostics to improved </a:t>
            </a:r>
            <a:r>
              <a:rPr lang="en-US" dirty="0" err="1" smtClean="0"/>
              <a:t>subcolumn</a:t>
            </a:r>
            <a:r>
              <a:rPr lang="en-US" dirty="0" smtClean="0"/>
              <a:t> scheme (Spring - Summer 2015)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636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Räisänen</a:t>
            </a:r>
            <a:r>
              <a:rPr lang="en-US" dirty="0" smtClean="0"/>
              <a:t> et al. 2004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" b="-137"/>
          <a:stretch/>
        </p:blipFill>
        <p:spPr>
          <a:xfrm>
            <a:off x="2467563" y="2098793"/>
            <a:ext cx="4020726" cy="1137355"/>
          </a:xfrm>
        </p:spPr>
      </p:pic>
      <p:sp>
        <p:nvSpPr>
          <p:cNvPr id="7" name="TextBox 6"/>
          <p:cNvSpPr txBox="1"/>
          <p:nvPr/>
        </p:nvSpPr>
        <p:spPr>
          <a:xfrm>
            <a:off x="921926" y="1768593"/>
            <a:ext cx="222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cloud occurrence: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21926" y="3913482"/>
            <a:ext cx="1697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condensate: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4963" y="4156663"/>
            <a:ext cx="2908187" cy="96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343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Generalized overlap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578" y="2392773"/>
            <a:ext cx="4736006" cy="6458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4629" y="4053652"/>
            <a:ext cx="3277692" cy="102634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7704" y="1769442"/>
            <a:ext cx="6073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Overlap at each level is combination of maximum and random: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47704" y="3459482"/>
            <a:ext cx="5306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Overlap parameter exponential in separation distance: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1002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 condensate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Assume PDF for condensate</a:t>
            </a:r>
          </a:p>
          <a:p>
            <a:r>
              <a:rPr lang="en-US" dirty="0" smtClean="0"/>
              <a:t>Determine distribution of condensate in each level based on rank correlation between layer pairs</a:t>
            </a:r>
          </a:p>
          <a:p>
            <a:r>
              <a:rPr lang="en-US" dirty="0" smtClean="0"/>
              <a:t>Rank correlation also exponential in separation distance: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033" y="4978401"/>
            <a:ext cx="2918552" cy="104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340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748" y="2349500"/>
            <a:ext cx="3933190" cy="1206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8747" y="4168422"/>
            <a:ext cx="3991525" cy="12126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54667" y="1712148"/>
            <a:ext cx="401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occurrence with generalized overlap: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448741" y="3633239"/>
            <a:ext cx="3851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 condensate with rank correlation r: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3366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Selecting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Completely describes generator, provided overlap parameter (or </a:t>
            </a:r>
            <a:r>
              <a:rPr lang="en-US" dirty="0" err="1" smtClean="0"/>
              <a:t>decorrelation</a:t>
            </a:r>
            <a:r>
              <a:rPr lang="en-US" dirty="0" smtClean="0"/>
              <a:t> length), rank correlation (or </a:t>
            </a:r>
            <a:r>
              <a:rPr lang="en-US" dirty="0" err="1" smtClean="0"/>
              <a:t>decorrelation</a:t>
            </a:r>
            <a:r>
              <a:rPr lang="en-US" dirty="0" smtClean="0"/>
              <a:t> length), and PDF can be specified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972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Unresolved clouds: overlap and variability</a:t>
            </a:r>
            <a:endParaRPr lang="en-US" dirty="0"/>
          </a:p>
        </p:txBody>
      </p:sp>
      <p:pic>
        <p:nvPicPr>
          <p:cNvPr id="4" name="Content Placeholder 3" descr="subgrid_cldfrac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822" r="-6822"/>
          <a:stretch>
            <a:fillRect/>
          </a:stretch>
        </p:blipFill>
        <p:spPr>
          <a:xfrm>
            <a:off x="0" y="2501626"/>
            <a:ext cx="4540656" cy="2497186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303" y="2501626"/>
            <a:ext cx="3995497" cy="249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021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Evaluation of sensitivity of satellite simulator diagnostics to unresolved clouds and precip</a:t>
            </a:r>
            <a:r>
              <a:rPr lang="en-US" dirty="0" smtClean="0"/>
              <a:t>itation</a:t>
            </a:r>
          </a:p>
          <a:p>
            <a:r>
              <a:rPr lang="en-US" dirty="0" smtClean="0"/>
              <a:t>Evaluation of satellite simulator diagnostics used for model cloud evaluation</a:t>
            </a:r>
          </a:p>
          <a:p>
            <a:r>
              <a:rPr lang="en-US" dirty="0" smtClean="0"/>
              <a:t>Characterize </a:t>
            </a:r>
            <a:r>
              <a:rPr lang="en-US" dirty="0" err="1" smtClean="0"/>
              <a:t>subgrid</a:t>
            </a:r>
            <a:r>
              <a:rPr lang="en-US" dirty="0" smtClean="0"/>
              <a:t>-scale cloud and precipitation structure and variability</a:t>
            </a:r>
          </a:p>
          <a:p>
            <a:r>
              <a:rPr lang="en-US" dirty="0" smtClean="0"/>
              <a:t>Implement and test improved </a:t>
            </a:r>
            <a:r>
              <a:rPr lang="en-US" dirty="0" err="1" smtClean="0"/>
              <a:t>subcolumn</a:t>
            </a:r>
            <a:r>
              <a:rPr lang="en-US" dirty="0" smtClean="0"/>
              <a:t> sampling</a:t>
            </a:r>
          </a:p>
        </p:txBody>
      </p:sp>
    </p:spTree>
    <p:extLst>
      <p:ext uri="{BB962C8B-B14F-4D97-AF65-F5344CB8AC3E}">
        <p14:creationId xmlns:p14="http://schemas.microsoft.com/office/powerpoint/2010/main" val="3446629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Satellite simulators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Remove ambiguities in model comparisons to satellite retrievals</a:t>
            </a:r>
          </a:p>
          <a:p>
            <a:r>
              <a:rPr lang="en-US" dirty="0" smtClean="0"/>
              <a:t>Produce pseudo-observations from model output</a:t>
            </a:r>
          </a:p>
          <a:p>
            <a:r>
              <a:rPr lang="en-US" dirty="0" smtClean="0"/>
              <a:t>Account for limitations in satellite retrievals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387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COSP</a:t>
            </a:r>
            <a:endParaRPr lang="en-US" dirty="0"/>
          </a:p>
        </p:txBody>
      </p:sp>
      <p:pic>
        <p:nvPicPr>
          <p:cNvPr id="4" name="Content Placeholder 3" descr="bodas_salcedo_et_al_2011_fig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6445" b="-464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85774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Preliminary work: sensitivity of COSP diagnostics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fields with resolved clouds, modify to mimic overlap and variability assumptions</a:t>
            </a:r>
          </a:p>
          <a:p>
            <a:r>
              <a:rPr lang="en-US" dirty="0" smtClean="0"/>
              <a:t>Calculate simulator diagnostics on full fields and modified fields</a:t>
            </a:r>
          </a:p>
        </p:txBody>
      </p:sp>
    </p:spTree>
    <p:extLst>
      <p:ext uri="{BB962C8B-B14F-4D97-AF65-F5344CB8AC3E}">
        <p14:creationId xmlns:p14="http://schemas.microsoft.com/office/powerpoint/2010/main" val="2487390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mf_cartoon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76" b="7176"/>
          <a:stretch>
            <a:fillRect/>
          </a:stretch>
        </p:blipFill>
        <p:spPr>
          <a:xfrm>
            <a:off x="457200" y="839788"/>
            <a:ext cx="8229600" cy="5286375"/>
          </a:xfrm>
        </p:spPr>
      </p:pic>
    </p:spTree>
    <p:extLst>
      <p:ext uri="{BB962C8B-B14F-4D97-AF65-F5344CB8AC3E}">
        <p14:creationId xmlns:p14="http://schemas.microsoft.com/office/powerpoint/2010/main" val="2888008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Modified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CRM: use fully resolved cloud and precipitation from the embedded CRM</a:t>
            </a:r>
          </a:p>
          <a:p>
            <a:r>
              <a:rPr lang="en-US" dirty="0" smtClean="0"/>
              <a:t>CRM-RES: randomly resample mixing ratios from full CRM distribution at each level</a:t>
            </a:r>
          </a:p>
          <a:p>
            <a:r>
              <a:rPr lang="en-US" dirty="0" smtClean="0"/>
              <a:t>CRM-AVG: replace condensate with in-cloud (and in-</a:t>
            </a:r>
            <a:r>
              <a:rPr lang="en-US" dirty="0" err="1" smtClean="0"/>
              <a:t>precip</a:t>
            </a:r>
            <a:r>
              <a:rPr lang="en-US" dirty="0" smtClean="0"/>
              <a:t>) averages</a:t>
            </a:r>
          </a:p>
          <a:p>
            <a:r>
              <a:rPr lang="en-US" dirty="0" smtClean="0"/>
              <a:t>MRO-AVG: regenerate homogeneous </a:t>
            </a:r>
            <a:r>
              <a:rPr lang="en-US" dirty="0" err="1" smtClean="0"/>
              <a:t>subcolumns</a:t>
            </a:r>
            <a:r>
              <a:rPr lang="en-US" dirty="0" smtClean="0"/>
              <a:t> from </a:t>
            </a:r>
            <a:r>
              <a:rPr lang="en-US" dirty="0" err="1" smtClean="0"/>
              <a:t>gridbox</a:t>
            </a:r>
            <a:r>
              <a:rPr lang="en-US" dirty="0" smtClean="0"/>
              <a:t> means, assuming max-rand overlap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291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805</Words>
  <Application>Microsoft Macintosh PowerPoint</Application>
  <PresentationFormat>On-screen Show (4:3)</PresentationFormat>
  <Paragraphs>83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Improving subgrid-scale clouds and precipitation in large-scale models</vt:lpstr>
      <vt:lpstr>Motivation</vt:lpstr>
      <vt:lpstr>Unresolved clouds: overlap and variability</vt:lpstr>
      <vt:lpstr>Objectives</vt:lpstr>
      <vt:lpstr>Satellite simulators</vt:lpstr>
      <vt:lpstr>COSP</vt:lpstr>
      <vt:lpstr>Preliminary work: sensitivity of COSP diagnostics</vt:lpstr>
      <vt:lpstr>PowerPoint Presentation</vt:lpstr>
      <vt:lpstr>Modified cases</vt:lpstr>
      <vt:lpstr>PowerPoint Presentation</vt:lpstr>
      <vt:lpstr>Additional MRO precip cases</vt:lpstr>
      <vt:lpstr>PowerPoint Presentation</vt:lpstr>
      <vt:lpstr>PowerPoint Presentation</vt:lpstr>
      <vt:lpstr>PowerPoint Presentation</vt:lpstr>
      <vt:lpstr>Preliminary conclusions</vt:lpstr>
      <vt:lpstr>Proposed work: MISR and ISCCP simulator evaluation</vt:lpstr>
      <vt:lpstr>Mace and Wren 2013 profiles</vt:lpstr>
      <vt:lpstr>Proposed work: Improving subgrid clouds and precipitation</vt:lpstr>
      <vt:lpstr>Generalized overlap</vt:lpstr>
      <vt:lpstr>Selecting decorrelation lengths</vt:lpstr>
      <vt:lpstr>Determining PDF of condensate</vt:lpstr>
      <vt:lpstr>Implementation and testing</vt:lpstr>
      <vt:lpstr>Timeline</vt:lpstr>
      <vt:lpstr>Räisänen et al. 2004</vt:lpstr>
      <vt:lpstr>Generalized overlap</vt:lpstr>
      <vt:lpstr>Variable condensate</vt:lpstr>
      <vt:lpstr>PowerPoint Presentation</vt:lpstr>
      <vt:lpstr>Selecting parameters</vt:lpstr>
    </vt:vector>
  </TitlesOfParts>
  <Company>University of Washington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subgrid clouds and precipitation in large-scale models</dc:title>
  <dc:creator>Benjamin Hillman</dc:creator>
  <cp:lastModifiedBy>Benjamin Hillman</cp:lastModifiedBy>
  <cp:revision>19</cp:revision>
  <dcterms:created xsi:type="dcterms:W3CDTF">2014-10-14T17:00:32Z</dcterms:created>
  <dcterms:modified xsi:type="dcterms:W3CDTF">2014-10-14T21:22:22Z</dcterms:modified>
</cp:coreProperties>
</file>

<file path=docProps/thumbnail.jpeg>
</file>